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3" r:id="rId2"/>
    <p:sldId id="1029" r:id="rId3"/>
    <p:sldId id="1072" r:id="rId4"/>
    <p:sldId id="1066" r:id="rId5"/>
    <p:sldId id="1067" r:id="rId6"/>
    <p:sldId id="1068" r:id="rId7"/>
    <p:sldId id="1071" r:id="rId8"/>
    <p:sldId id="1030" r:id="rId9"/>
    <p:sldId id="1069" r:id="rId10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0154" autoAdjust="0"/>
  </p:normalViewPr>
  <p:slideViewPr>
    <p:cSldViewPr>
      <p:cViewPr varScale="1">
        <p:scale>
          <a:sx n="68" d="100"/>
          <a:sy n="68" d="100"/>
        </p:scale>
        <p:origin x="11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453188"/>
            <a:ext cx="2133600" cy="287337"/>
          </a:xfrm>
          <a:prstGeom prst="rect">
            <a:avLst/>
          </a:prstGeo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1A73A830-9806-4B39-978A-C64D5D9E299B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4328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‹Nr.›</a:t>
            </a:fld>
            <a:r>
              <a:rPr lang="de-DE" altLang="de-DE" dirty="0" smtClean="0"/>
              <a:t>/42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 userDrawn="1"/>
        </p:nvSpPr>
        <p:spPr>
          <a:xfrm>
            <a:off x="8077200" y="6553200"/>
            <a:ext cx="987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88FFEBC-B695-4A04-A503-C39F836099D3}" type="slidenum">
              <a:rPr lang="en-US" smtClean="0"/>
              <a:t>‹Nr.›</a:t>
            </a:fld>
            <a:r>
              <a:rPr lang="en-US" dirty="0" smtClean="0"/>
              <a:t> von 42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lias.studium.kit.edu/ilias.php?baseClass=ilHTLMPresentationGUI&amp;ref_id=687029" TargetMode="External"/><Relationship Id="rId2" Type="http://schemas.openxmlformats.org/officeDocument/2006/relationships/hyperlink" Target="mailto:ivan.peric@kit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ilias.studium.kit.edu/data/produktiv/lm_data/lm_939912/build/html/lab/assignment1/Assignment1.html#making-configurable" TargetMode="External"/><Relationship Id="rId13" Type="http://schemas.openxmlformats.org/officeDocument/2006/relationships/hyperlink" Target="https://ilias.studium.kit.edu/data/produktiv/lm_data/lm_939912/build/html/lab/assignment2/Assignment2.html#simple-synthesis" TargetMode="External"/><Relationship Id="rId18" Type="http://schemas.openxmlformats.org/officeDocument/2006/relationships/hyperlink" Target="https://ilias.studium.kit.edu/data/produktiv/lm_data/lm_939912/build/html/lab/assignment2/Assignment2.html#clock-gating-optimisation" TargetMode="External"/><Relationship Id="rId3" Type="http://schemas.openxmlformats.org/officeDocument/2006/relationships/hyperlink" Target="https://ilias.studium.kit.edu/data/produktiv/lm_data/lm_939912/build/html/lab/assignment1/Assignment1.html#cadence-tools" TargetMode="External"/><Relationship Id="rId21" Type="http://schemas.openxmlformats.org/officeDocument/2006/relationships/hyperlink" Target="https://ilias.studium.kit.edu/data/produktiv/lm_data/lm_939912/build/html/lab/assignment3/assignment3.html#register-memory-fifo" TargetMode="External"/><Relationship Id="rId7" Type="http://schemas.openxmlformats.org/officeDocument/2006/relationships/hyperlink" Target="https://ilias.studium.kit.edu/data/produktiv/lm_data/lm_939912/build/html/lab/assignment1/Assignment1.html#simulation-improvement-and-next-feature" TargetMode="External"/><Relationship Id="rId12" Type="http://schemas.openxmlformats.org/officeDocument/2006/relationships/hyperlink" Target="https://ilias.studium.kit.edu/data/produktiv/lm_data/lm_939912/build/html/lab/assignment2/Assignment2.html#tool-documentation-system" TargetMode="External"/><Relationship Id="rId17" Type="http://schemas.openxmlformats.org/officeDocument/2006/relationships/hyperlink" Target="https://ilias.studium.kit.edu/data/produktiv/lm_data/lm_939912/build/html/lab/assignment2/Assignment2.html#reset-type" TargetMode="External"/><Relationship Id="rId2" Type="http://schemas.openxmlformats.org/officeDocument/2006/relationships/hyperlink" Target="https://ilias.studium.kit.edu/data/produktiv/lm_data/lm_939912/build/html/lab/assignment1/Assignment1.html" TargetMode="External"/><Relationship Id="rId16" Type="http://schemas.openxmlformats.org/officeDocument/2006/relationships/hyperlink" Target="https://ilias.studium.kit.edu/data/produktiv/lm_data/lm_939912/build/html/lab/assignment2/Assignment2.html#post-synthesis-simulation" TargetMode="External"/><Relationship Id="rId20" Type="http://schemas.openxmlformats.org/officeDocument/2006/relationships/hyperlink" Target="https://ilias.studium.kit.edu/data/produktiv/lm_data/lm_939912/build/html/lab/assignment3/assignment3.html#work-fold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lias.studium.kit.edu/data/produktiv/lm_data/lm_939912/build/html/lab/assignment1/Assignment1.html#first-version" TargetMode="External"/><Relationship Id="rId11" Type="http://schemas.openxmlformats.org/officeDocument/2006/relationships/hyperlink" Target="https://ilias.studium.kit.edu/data/produktiv/lm_data/lm_939912/build/html/lab/assignment2/Assignment2.html" TargetMode="External"/><Relationship Id="rId5" Type="http://schemas.openxmlformats.org/officeDocument/2006/relationships/hyperlink" Target="https://ilias.studium.kit.edu/data/produktiv/lm_data/lm_939912/build/html/lab/assignment1/Assignment1.html#assignments-plan" TargetMode="External"/><Relationship Id="rId15" Type="http://schemas.openxmlformats.org/officeDocument/2006/relationships/hyperlink" Target="https://ilias.studium.kit.edu/data/produktiv/lm_data/lm_939912/build/html/lab/assignment2/Assignment2.html#performance-evaluation" TargetMode="External"/><Relationship Id="rId10" Type="http://schemas.openxmlformats.org/officeDocument/2006/relationships/hyperlink" Target="https://ilias.studium.kit.edu/data/produktiv/lm_data/lm_939912/build/html/lab/assignment1/Assignment1.html#short-conclusion" TargetMode="External"/><Relationship Id="rId19" Type="http://schemas.openxmlformats.org/officeDocument/2006/relationships/hyperlink" Target="https://ilias.studium.kit.edu/data/produktiv/lm_data/lm_939912/build/html/lab/assignment3/assignment3.html" TargetMode="External"/><Relationship Id="rId4" Type="http://schemas.openxmlformats.org/officeDocument/2006/relationships/hyperlink" Target="https://ilias.studium.kit.edu/data/produktiv/lm_data/lm_939912/build/html/lab/assignment1/Assignment1.html#organising-your-work-folder" TargetMode="External"/><Relationship Id="rId9" Type="http://schemas.openxmlformats.org/officeDocument/2006/relationships/hyperlink" Target="https://ilias.studium.kit.edu/data/produktiv/lm_data/lm_939912/build/html/lab/assignment1/Assignment1.html#shift-register-output" TargetMode="External"/><Relationship Id="rId14" Type="http://schemas.openxmlformats.org/officeDocument/2006/relationships/hyperlink" Target="https://ilias.studium.kit.edu/data/produktiv/lm_data/lm_939912/build/html/lab/assignment2/Assignment2.html#looking-at-the-design-using-the-gui" TargetMode="External"/><Relationship Id="rId22" Type="http://schemas.openxmlformats.org/officeDocument/2006/relationships/hyperlink" Target="https://ilias.studium.kit.edu/data/produktiv/lm_data/lm_939912/build/html/lab/assignment3/assignment3.html#ram-memory-fifo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Themen</a:t>
            </a:r>
          </a:p>
          <a:p>
            <a:r>
              <a:rPr lang="de-DE" dirty="0"/>
              <a:t>Design </a:t>
            </a:r>
            <a:r>
              <a:rPr lang="de-DE" dirty="0" smtClean="0"/>
              <a:t>digitaler </a:t>
            </a:r>
            <a:r>
              <a:rPr lang="de-DE" dirty="0"/>
              <a:t>Grundkomponenten</a:t>
            </a:r>
          </a:p>
          <a:p>
            <a:r>
              <a:rPr lang="de-DE" dirty="0" smtClean="0"/>
              <a:t>Logik „Gates“ („Gatter“), Register</a:t>
            </a:r>
            <a:r>
              <a:rPr lang="de-DE" dirty="0"/>
              <a:t>, Speicherelemente, </a:t>
            </a:r>
            <a:r>
              <a:rPr lang="de-DE" dirty="0" smtClean="0"/>
              <a:t>RAM, etc.</a:t>
            </a:r>
            <a:endParaRPr lang="de-DE" dirty="0"/>
          </a:p>
          <a:p>
            <a:r>
              <a:rPr lang="de-DE" dirty="0"/>
              <a:t>Übung: </a:t>
            </a:r>
            <a:r>
              <a:rPr lang="de-DE" dirty="0" smtClean="0"/>
              <a:t>Digitales Chipdesign, Schaltungsentwurf aus dem HDL Code</a:t>
            </a:r>
          </a:p>
          <a:p>
            <a:r>
              <a:rPr lang="de-DE" dirty="0" smtClean="0"/>
              <a:t>ILIAS: ETIT -&gt; IMS -&gt; Design </a:t>
            </a:r>
            <a:r>
              <a:rPr lang="de-DE" dirty="0"/>
              <a:t>digitaler Schaltkreise (Vorlesung (V)), SS </a:t>
            </a:r>
            <a:r>
              <a:rPr lang="de-DE" dirty="0" smtClean="0"/>
              <a:t>2018</a:t>
            </a:r>
          </a:p>
          <a:p>
            <a:r>
              <a:rPr lang="de-DE" dirty="0" smtClean="0"/>
              <a:t>Übung: Anfang 3 Mai</a:t>
            </a:r>
          </a:p>
          <a:p>
            <a:r>
              <a:rPr lang="de-DE" dirty="0" smtClean="0"/>
              <a:t>Email Adressen:</a:t>
            </a:r>
            <a:endParaRPr lang="de-DE" dirty="0"/>
          </a:p>
          <a:p>
            <a:r>
              <a:rPr lang="de-DE" dirty="0" smtClean="0">
                <a:hlinkClick r:id="rId2"/>
              </a:rPr>
              <a:t>ivan.peric@kit.edu</a:t>
            </a:r>
            <a:endParaRPr lang="de-DE" dirty="0" smtClean="0"/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ilias.studium.kit.edu/ilias.php?baseClass=ilHTLMPresentationGUI&amp;ref_id=687029</a:t>
            </a:r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1. Assignment 1: Simple Counter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1.1. Cadence Tools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1.2. </a:t>
            </a:r>
            <a:r>
              <a:rPr lang="en-US" dirty="0" err="1">
                <a:hlinkClick r:id="rId4"/>
              </a:rPr>
              <a:t>Organising</a:t>
            </a:r>
            <a:r>
              <a:rPr lang="en-US" dirty="0">
                <a:hlinkClick r:id="rId4"/>
              </a:rPr>
              <a:t> your work Folder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1.3. Assignments Plan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1.4. First Version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1.5. Simulation Improvement and Next feature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1.6. Making Configurable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1.7. Shift Register output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1.8. Short Conclusion</a:t>
            </a:r>
            <a:endParaRPr lang="en-US" dirty="0"/>
          </a:p>
          <a:p>
            <a:r>
              <a:rPr lang="en-US" dirty="0">
                <a:hlinkClick r:id="rId11"/>
              </a:rPr>
              <a:t>2. Assignment 2: Counter Synthesis</a:t>
            </a:r>
            <a:endParaRPr lang="en-US" dirty="0"/>
          </a:p>
          <a:p>
            <a:pPr lvl="1"/>
            <a:r>
              <a:rPr lang="en-US" dirty="0">
                <a:hlinkClick r:id="rId12"/>
              </a:rPr>
              <a:t>2.1. Tool Documentation System</a:t>
            </a:r>
            <a:endParaRPr lang="en-US" dirty="0"/>
          </a:p>
          <a:p>
            <a:pPr lvl="1"/>
            <a:r>
              <a:rPr lang="en-US" dirty="0">
                <a:hlinkClick r:id="rId13"/>
              </a:rPr>
              <a:t>2.2. Simple Synthesis</a:t>
            </a:r>
            <a:endParaRPr lang="en-US" dirty="0"/>
          </a:p>
          <a:p>
            <a:pPr lvl="1"/>
            <a:r>
              <a:rPr lang="en-US" dirty="0">
                <a:hlinkClick r:id="rId14"/>
              </a:rPr>
              <a:t>2.3. Looking at the design using the GUI</a:t>
            </a:r>
            <a:endParaRPr lang="en-US" dirty="0"/>
          </a:p>
          <a:p>
            <a:pPr lvl="1"/>
            <a:r>
              <a:rPr lang="en-US" dirty="0">
                <a:hlinkClick r:id="rId15"/>
              </a:rPr>
              <a:t>2.4. Performance evaluation</a:t>
            </a:r>
            <a:endParaRPr lang="en-US" dirty="0"/>
          </a:p>
          <a:p>
            <a:pPr lvl="1"/>
            <a:r>
              <a:rPr lang="en-US" dirty="0">
                <a:hlinkClick r:id="rId16"/>
              </a:rPr>
              <a:t>2.5. Post Synthesis Simulation</a:t>
            </a:r>
            <a:endParaRPr lang="en-US" dirty="0"/>
          </a:p>
          <a:p>
            <a:pPr lvl="1"/>
            <a:r>
              <a:rPr lang="en-US" dirty="0">
                <a:hlinkClick r:id="rId17"/>
              </a:rPr>
              <a:t>2.6. Reset Type</a:t>
            </a:r>
            <a:endParaRPr lang="en-US" dirty="0"/>
          </a:p>
          <a:p>
            <a:pPr lvl="1"/>
            <a:r>
              <a:rPr lang="en-US" dirty="0">
                <a:hlinkClick r:id="rId18"/>
              </a:rPr>
              <a:t>2.7. Clock gating </a:t>
            </a:r>
            <a:r>
              <a:rPr lang="en-US" dirty="0" err="1">
                <a:hlinkClick r:id="rId18"/>
              </a:rPr>
              <a:t>optimisation</a:t>
            </a:r>
            <a:endParaRPr lang="en-US" dirty="0"/>
          </a:p>
          <a:p>
            <a:r>
              <a:rPr lang="en-US" dirty="0">
                <a:hlinkClick r:id="rId19"/>
              </a:rPr>
              <a:t>3. Assignment 3: FIFO</a:t>
            </a:r>
            <a:endParaRPr lang="en-US" dirty="0"/>
          </a:p>
          <a:p>
            <a:pPr lvl="1"/>
            <a:r>
              <a:rPr lang="en-US" dirty="0">
                <a:hlinkClick r:id="rId20"/>
              </a:rPr>
              <a:t>3.1. Work Folder</a:t>
            </a:r>
            <a:endParaRPr lang="en-US" dirty="0"/>
          </a:p>
          <a:p>
            <a:pPr lvl="1"/>
            <a:r>
              <a:rPr lang="en-US" dirty="0">
                <a:hlinkClick r:id="rId21"/>
              </a:rPr>
              <a:t>3.2. Register Memory FIFO</a:t>
            </a:r>
            <a:endParaRPr lang="en-US" dirty="0"/>
          </a:p>
          <a:p>
            <a:pPr lvl="1"/>
            <a:r>
              <a:rPr lang="en-US" dirty="0">
                <a:hlinkClick r:id="rId22"/>
              </a:rPr>
              <a:t>3.3. RAM Memory FIFO</a:t>
            </a:r>
            <a:endParaRPr lang="en-US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1687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Vorlesung:</a:t>
            </a:r>
          </a:p>
          <a:p>
            <a:r>
              <a:rPr lang="de-DE" dirty="0" smtClean="0"/>
              <a:t>Einführung (heute)</a:t>
            </a:r>
          </a:p>
          <a:p>
            <a:r>
              <a:rPr lang="de-DE" dirty="0" smtClean="0"/>
              <a:t>Transistoren, Entwicklungsgeschichte, digitale Revolution</a:t>
            </a:r>
          </a:p>
          <a:p>
            <a:r>
              <a:rPr lang="de-DE" dirty="0" smtClean="0"/>
              <a:t>Einfache CMOS Gatter</a:t>
            </a:r>
          </a:p>
          <a:p>
            <a:r>
              <a:rPr lang="de-DE" dirty="0"/>
              <a:t>Komplexere CMOS </a:t>
            </a:r>
            <a:r>
              <a:rPr lang="de-DE" dirty="0" smtClean="0"/>
              <a:t>Digitalzellen – von NAND bis Flipflop</a:t>
            </a:r>
            <a:endParaRPr lang="de-DE" dirty="0"/>
          </a:p>
          <a:p>
            <a:r>
              <a:rPr lang="de-DE" dirty="0" smtClean="0"/>
              <a:t>Setup und Hold Zeit, Optimierung von Digitalschaltungen, Zustandsautomaten</a:t>
            </a:r>
          </a:p>
          <a:p>
            <a:r>
              <a:rPr lang="de-DE" dirty="0" err="1" smtClean="0"/>
              <a:t>Adierer</a:t>
            </a:r>
            <a:r>
              <a:rPr lang="de-DE" dirty="0" smtClean="0"/>
              <a:t>, Zähler, noch komplexere Schaltungen</a:t>
            </a:r>
          </a:p>
          <a:p>
            <a:r>
              <a:rPr lang="de-DE" dirty="0" smtClean="0"/>
              <a:t>Speicherzellen, SRAM, DRAM, EPROM, Flash,.. </a:t>
            </a:r>
          </a:p>
          <a:p>
            <a:r>
              <a:rPr lang="de-DE" dirty="0" smtClean="0"/>
              <a:t>Serielle Datenübertragung, Takterzeugung, PLL, Oszillator</a:t>
            </a:r>
          </a:p>
          <a:p>
            <a:r>
              <a:rPr lang="de-DE" dirty="0" smtClean="0"/>
              <a:t>…</a:t>
            </a:r>
          </a:p>
          <a:p>
            <a:r>
              <a:rPr lang="de-DE" dirty="0" smtClean="0"/>
              <a:t>Übung:</a:t>
            </a:r>
          </a:p>
          <a:p>
            <a:r>
              <a:rPr lang="de-DE" dirty="0" smtClean="0"/>
              <a:t>Digitales IC-Design</a:t>
            </a:r>
          </a:p>
          <a:p>
            <a:r>
              <a:rPr lang="de-DE" dirty="0" smtClean="0"/>
              <a:t>Hardware-Programmiersprache </a:t>
            </a:r>
            <a:r>
              <a:rPr lang="de-DE" dirty="0" err="1" smtClean="0"/>
              <a:t>Verilog</a:t>
            </a:r>
            <a:endParaRPr lang="de-DE" dirty="0" smtClean="0"/>
          </a:p>
          <a:p>
            <a:r>
              <a:rPr lang="de-DE" dirty="0" smtClean="0"/>
              <a:t>Simulation von </a:t>
            </a:r>
            <a:r>
              <a:rPr lang="de-DE" dirty="0" err="1" smtClean="0"/>
              <a:t>Verilog</a:t>
            </a:r>
            <a:r>
              <a:rPr lang="de-DE" dirty="0" smtClean="0"/>
              <a:t> – Modulen (Digitalschaltungen)</a:t>
            </a:r>
          </a:p>
          <a:p>
            <a:r>
              <a:rPr lang="de-DE" dirty="0" smtClean="0"/>
              <a:t>Synthese und Layout - Erzeugung</a:t>
            </a:r>
          </a:p>
        </p:txBody>
      </p:sp>
    </p:spTree>
    <p:extLst>
      <p:ext uri="{BB962C8B-B14F-4D97-AF65-F5344CB8AC3E}">
        <p14:creationId xmlns:p14="http://schemas.microsoft.com/office/powerpoint/2010/main" val="285570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692150"/>
            <a:ext cx="8229600" cy="9080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de-DE" sz="1800" dirty="0"/>
              <a:t>Digitaldesign mit Softwarepacket „</a:t>
            </a:r>
            <a:r>
              <a:rPr lang="de-DE" sz="1800" dirty="0" err="1"/>
              <a:t>Cadence</a:t>
            </a:r>
            <a:r>
              <a:rPr lang="de-DE" sz="1800" dirty="0" smtClean="0"/>
              <a:t>“</a:t>
            </a:r>
          </a:p>
          <a:p>
            <a:pPr eaLnBrk="1" hangingPunct="1"/>
            <a:r>
              <a:rPr lang="de-DE" sz="1800" dirty="0" smtClean="0"/>
              <a:t>HDL Code, Simulation -&gt; Synthese -&gt; RTL Code (Schaltplan mit Logikzellen und Registern), Simulation (automatisch) -&gt; Place </a:t>
            </a:r>
            <a:r>
              <a:rPr lang="de-DE" sz="1800" dirty="0" err="1" smtClean="0"/>
              <a:t>and</a:t>
            </a:r>
            <a:r>
              <a:rPr lang="de-DE" sz="1800" dirty="0" smtClean="0"/>
              <a:t> Route -&gt; Layout, Simulation (automatisch) -&gt; DRC, LVS</a:t>
            </a:r>
            <a:endParaRPr lang="de-DE" sz="1800" kern="0" dirty="0" smtClean="0"/>
          </a:p>
          <a:p>
            <a:pPr eaLnBrk="1" hangingPunct="1"/>
            <a:endParaRPr lang="de-DE" sz="1400" kern="0" dirty="0"/>
          </a:p>
          <a:p>
            <a:pPr eaLnBrk="1" hangingPunct="1"/>
            <a:endParaRPr lang="de-DE" sz="1400" kern="0" dirty="0" smtClean="0"/>
          </a:p>
          <a:p>
            <a:pPr eaLnBrk="1" hangingPunct="1"/>
            <a:endParaRPr lang="de-DE" sz="1400" kern="0" dirty="0" smtClean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2286000"/>
            <a:ext cx="4539949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6" descr="http://eecs.vanderbilt.edu/research/RER/cadence/designexample/tutorial_cadence_draft_html_m2a50989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733800"/>
            <a:ext cx="3429000" cy="2320586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http://vlsicad.ucsd.edu/courses/ece260b-w04/Lab2/finalRout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191000"/>
            <a:ext cx="3353227" cy="2286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51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431800" y="1449388"/>
            <a:ext cx="1125538" cy="31432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 algn="ctr"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Specification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2232025" y="1425575"/>
            <a:ext cx="944563" cy="360363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HDL design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232025" y="2033588"/>
            <a:ext cx="944563" cy="360362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Behavioral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simulation</a:t>
            </a:r>
          </a:p>
        </p:txBody>
      </p:sp>
      <p:sp>
        <p:nvSpPr>
          <p:cNvPr id="7" name="Flowchart: Decision 6"/>
          <p:cNvSpPr/>
          <p:nvPr/>
        </p:nvSpPr>
        <p:spPr bwMode="auto">
          <a:xfrm>
            <a:off x="2185988" y="2628900"/>
            <a:ext cx="1036637" cy="584200"/>
          </a:xfrm>
          <a:prstGeom prst="flowChartDecision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accent2">
                    <a:lumMod val="75000"/>
                  </a:schemeClr>
                </a:solidFill>
              </a:rPr>
              <a:t>Does it  meet specs?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232025" y="3519488"/>
            <a:ext cx="944563" cy="35877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Synthesis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238375" y="4300538"/>
            <a:ext cx="946150" cy="361950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Place and route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302125" y="5915025"/>
            <a:ext cx="944563" cy="33972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Post-layout simulation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8081963" y="5915025"/>
            <a:ext cx="946150" cy="33972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Tape-Out</a:t>
            </a:r>
          </a:p>
        </p:txBody>
      </p:sp>
      <p:cxnSp>
        <p:nvCxnSpPr>
          <p:cNvPr id="13" name="Straight Arrow Connector 12"/>
          <p:cNvCxnSpPr>
            <a:stCxn id="4" idx="3"/>
            <a:endCxn id="5" idx="1"/>
          </p:cNvCxnSpPr>
          <p:nvPr/>
        </p:nvCxnSpPr>
        <p:spPr bwMode="auto">
          <a:xfrm flipV="1">
            <a:off x="1557338" y="1606550"/>
            <a:ext cx="6746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>
            <a:endCxn id="6" idx="0"/>
          </p:cNvCxnSpPr>
          <p:nvPr/>
        </p:nvCxnSpPr>
        <p:spPr bwMode="auto">
          <a:xfrm>
            <a:off x="2703513" y="1785938"/>
            <a:ext cx="1587" cy="2476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 bwMode="auto">
          <a:xfrm>
            <a:off x="2705100" y="2393950"/>
            <a:ext cx="0" cy="234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endCxn id="8" idx="0"/>
          </p:cNvCxnSpPr>
          <p:nvPr/>
        </p:nvCxnSpPr>
        <p:spPr bwMode="auto">
          <a:xfrm>
            <a:off x="2703513" y="3213100"/>
            <a:ext cx="0" cy="3063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>
            <a:stCxn id="7" idx="3"/>
          </p:cNvCxnSpPr>
          <p:nvPr/>
        </p:nvCxnSpPr>
        <p:spPr bwMode="auto">
          <a:xfrm flipV="1">
            <a:off x="3222625" y="2921000"/>
            <a:ext cx="9826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3175000" y="1604963"/>
            <a:ext cx="1023938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703513" y="3203575"/>
            <a:ext cx="439737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24213" y="2674938"/>
            <a:ext cx="376237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NO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97225" y="5811838"/>
            <a:ext cx="439738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YES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 flipV="1">
            <a:off x="4194175" y="2124075"/>
            <a:ext cx="11113" cy="7969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H="1" flipV="1">
            <a:off x="4194175" y="1608138"/>
            <a:ext cx="7938" cy="5603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Flowchart: Decision 27"/>
          <p:cNvSpPr/>
          <p:nvPr/>
        </p:nvSpPr>
        <p:spPr bwMode="auto">
          <a:xfrm>
            <a:off x="6642100" y="5792788"/>
            <a:ext cx="1035050" cy="584200"/>
          </a:xfrm>
          <a:prstGeom prst="flowChartDecision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accent2">
                    <a:lumMod val="75000"/>
                  </a:schemeClr>
                </a:solidFill>
              </a:rPr>
              <a:t>Does it  meet specs?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440113" y="2921000"/>
            <a:ext cx="3206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endCxn id="28" idx="1"/>
          </p:cNvCxnSpPr>
          <p:nvPr/>
        </p:nvCxnSpPr>
        <p:spPr bwMode="auto">
          <a:xfrm>
            <a:off x="5246688" y="6084888"/>
            <a:ext cx="139541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7637463" y="5838825"/>
            <a:ext cx="439737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YES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59625" y="5545138"/>
            <a:ext cx="3778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NO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7154863" y="5057775"/>
            <a:ext cx="0" cy="203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>
            <a:stCxn id="28" idx="0"/>
          </p:cNvCxnSpPr>
          <p:nvPr/>
        </p:nvCxnSpPr>
        <p:spPr bwMode="auto">
          <a:xfrm flipH="1" flipV="1">
            <a:off x="7154863" y="4481513"/>
            <a:ext cx="4762" cy="13112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ounded Rectangle 38"/>
          <p:cNvSpPr/>
          <p:nvPr/>
        </p:nvSpPr>
        <p:spPr bwMode="auto">
          <a:xfrm>
            <a:off x="2233613" y="5059363"/>
            <a:ext cx="946150" cy="360362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DRC/LVS</a:t>
            </a:r>
          </a:p>
        </p:txBody>
      </p:sp>
      <p:sp>
        <p:nvSpPr>
          <p:cNvPr id="40" name="Flowchart: Decision 39"/>
          <p:cNvSpPr/>
          <p:nvPr/>
        </p:nvSpPr>
        <p:spPr bwMode="auto">
          <a:xfrm>
            <a:off x="2189163" y="5792788"/>
            <a:ext cx="1035050" cy="584200"/>
          </a:xfrm>
          <a:prstGeom prst="flowChartDecision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OK?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1816100" y="5605463"/>
            <a:ext cx="0" cy="4937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stCxn id="39" idx="2"/>
          </p:cNvCxnSpPr>
          <p:nvPr/>
        </p:nvCxnSpPr>
        <p:spPr bwMode="auto">
          <a:xfrm>
            <a:off x="2706688" y="5419725"/>
            <a:ext cx="1587" cy="37306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>
            <a:stCxn id="40" idx="1"/>
          </p:cNvCxnSpPr>
          <p:nvPr/>
        </p:nvCxnSpPr>
        <p:spPr bwMode="auto">
          <a:xfrm flipH="1" flipV="1">
            <a:off x="1816100" y="6084888"/>
            <a:ext cx="3730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1816100" y="4479925"/>
            <a:ext cx="41751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/>
          <p:cNvCxnSpPr>
            <a:stCxn id="10" idx="2"/>
          </p:cNvCxnSpPr>
          <p:nvPr/>
        </p:nvCxnSpPr>
        <p:spPr bwMode="auto">
          <a:xfrm>
            <a:off x="2711450" y="4662488"/>
            <a:ext cx="1588" cy="3937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1816100" y="5838825"/>
            <a:ext cx="377825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>
                    <a:lumMod val="75000"/>
                  </a:schemeClr>
                </a:solidFill>
              </a:rPr>
              <a:t>NO</a:t>
            </a:r>
          </a:p>
        </p:txBody>
      </p:sp>
      <p:cxnSp>
        <p:nvCxnSpPr>
          <p:cNvPr id="48" name="Straight Arrow Connector 47"/>
          <p:cNvCxnSpPr>
            <a:stCxn id="40" idx="3"/>
            <a:endCxn id="11" idx="1"/>
          </p:cNvCxnSpPr>
          <p:nvPr/>
        </p:nvCxnSpPr>
        <p:spPr bwMode="auto">
          <a:xfrm>
            <a:off x="3224213" y="6084888"/>
            <a:ext cx="107791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>
            <a:stCxn id="28" idx="3"/>
          </p:cNvCxnSpPr>
          <p:nvPr/>
        </p:nvCxnSpPr>
        <p:spPr bwMode="auto">
          <a:xfrm>
            <a:off x="7677150" y="6084888"/>
            <a:ext cx="417513" cy="158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>
            <a:stCxn id="8" idx="2"/>
          </p:cNvCxnSpPr>
          <p:nvPr/>
        </p:nvCxnSpPr>
        <p:spPr bwMode="auto">
          <a:xfrm flipH="1">
            <a:off x="2703513" y="3878263"/>
            <a:ext cx="1587" cy="4222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/>
          <p:nvPr/>
        </p:nvCxnSpPr>
        <p:spPr bwMode="auto">
          <a:xfrm>
            <a:off x="1816100" y="4479925"/>
            <a:ext cx="0" cy="112553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3175000" y="4481513"/>
            <a:ext cx="3984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ounded Rectangle 74"/>
          <p:cNvSpPr/>
          <p:nvPr/>
        </p:nvSpPr>
        <p:spPr bwMode="auto">
          <a:xfrm>
            <a:off x="3733800" y="3519488"/>
            <a:ext cx="944563" cy="358775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 algn="ctr">
              <a:defRPr/>
            </a:pPr>
            <a:r>
              <a:rPr lang="en-US" sz="900" dirty="0">
                <a:solidFill>
                  <a:schemeClr val="accent2">
                    <a:lumMod val="75000"/>
                  </a:schemeClr>
                </a:solidFill>
              </a:rPr>
              <a:t>Constraints</a:t>
            </a:r>
          </a:p>
        </p:txBody>
      </p:sp>
      <p:cxnSp>
        <p:nvCxnSpPr>
          <p:cNvPr id="76" name="Straight Arrow Connector 75"/>
          <p:cNvCxnSpPr>
            <a:stCxn id="75" idx="1"/>
            <a:endCxn id="8" idx="3"/>
          </p:cNvCxnSpPr>
          <p:nvPr/>
        </p:nvCxnSpPr>
        <p:spPr bwMode="auto">
          <a:xfrm flipH="1">
            <a:off x="3176588" y="3698875"/>
            <a:ext cx="55721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1187450" y="130175"/>
            <a:ext cx="7499350" cy="3460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kern="0" dirty="0" smtClean="0"/>
              <a:t>Digital Design Flow</a:t>
            </a:r>
            <a:endParaRPr lang="de-DE" altLang="de-DE" sz="2000" kern="0" dirty="0"/>
          </a:p>
        </p:txBody>
      </p:sp>
      <p:sp>
        <p:nvSpPr>
          <p:cNvPr id="2" name="Textfeld 1"/>
          <p:cNvSpPr txBox="1"/>
          <p:nvPr/>
        </p:nvSpPr>
        <p:spPr>
          <a:xfrm>
            <a:off x="1600200" y="3886200"/>
            <a:ext cx="841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RTL </a:t>
            </a:r>
            <a:r>
              <a:rPr lang="de-DE" dirty="0" err="1" smtClean="0"/>
              <a:t>code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2917761" y="4724400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Layout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4800600" y="3505200"/>
            <a:ext cx="12073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Floorplan</a:t>
            </a:r>
            <a:r>
              <a:rPr lang="de-DE" dirty="0" smtClean="0"/>
              <a:t>, Pins</a:t>
            </a:r>
            <a:endParaRPr lang="de-DE" dirty="0"/>
          </a:p>
        </p:txBody>
      </p:sp>
      <p:sp>
        <p:nvSpPr>
          <p:cNvPr id="9" name="Freihandform 8"/>
          <p:cNvSpPr/>
          <p:nvPr/>
        </p:nvSpPr>
        <p:spPr bwMode="auto">
          <a:xfrm>
            <a:off x="4688114" y="1640114"/>
            <a:ext cx="2467429" cy="2699657"/>
          </a:xfrm>
          <a:custGeom>
            <a:avLst/>
            <a:gdLst>
              <a:gd name="connsiteX0" fmla="*/ 2467429 w 2467429"/>
              <a:gd name="connsiteY0" fmla="*/ 2699657 h 2699657"/>
              <a:gd name="connsiteX1" fmla="*/ 1640115 w 2467429"/>
              <a:gd name="connsiteY1" fmla="*/ 493486 h 2699657"/>
              <a:gd name="connsiteX2" fmla="*/ 0 w 2467429"/>
              <a:gd name="connsiteY2" fmla="*/ 0 h 269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7429" h="2699657">
                <a:moveTo>
                  <a:pt x="2467429" y="2699657"/>
                </a:moveTo>
                <a:cubicBezTo>
                  <a:pt x="2259391" y="1821543"/>
                  <a:pt x="2051353" y="943429"/>
                  <a:pt x="1640115" y="493486"/>
                </a:cubicBezTo>
                <a:cubicBezTo>
                  <a:pt x="1228877" y="43543"/>
                  <a:pt x="614438" y="21771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Digitaldesign mit Softwarepacket „</a:t>
            </a:r>
            <a:r>
              <a:rPr lang="de-DE" dirty="0" err="1"/>
              <a:t>Cadence</a:t>
            </a:r>
            <a:r>
              <a:rPr lang="de-DE" dirty="0" smtClean="0"/>
              <a:t>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09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413250"/>
          </a:xfrm>
        </p:spPr>
        <p:txBody>
          <a:bodyPr/>
          <a:lstStyle/>
          <a:p>
            <a:r>
              <a:rPr lang="de-DE" dirty="0" smtClean="0"/>
              <a:t>Digital vs. Analog</a:t>
            </a:r>
          </a:p>
          <a:p>
            <a:r>
              <a:rPr lang="de-DE" dirty="0" smtClean="0"/>
              <a:t>Warum Binäre Zahlen?</a:t>
            </a:r>
          </a:p>
          <a:p>
            <a:r>
              <a:rPr lang="de-DE" dirty="0" smtClean="0"/>
              <a:t>Beispiel Komparator: Realisierung mit </a:t>
            </a:r>
            <a:r>
              <a:rPr lang="de-DE" dirty="0"/>
              <a:t>normaler Form</a:t>
            </a:r>
          </a:p>
          <a:p>
            <a:r>
              <a:rPr lang="de-DE" dirty="0" smtClean="0"/>
              <a:t>UND, ODER, normale Form (Definitionen)</a:t>
            </a:r>
            <a:endParaRPr lang="de-DE" dirty="0"/>
          </a:p>
          <a:p>
            <a:r>
              <a:rPr lang="de-DE" dirty="0" smtClean="0"/>
              <a:t>Vereinfachung von normalen Formen</a:t>
            </a:r>
            <a:endParaRPr lang="de-DE" dirty="0"/>
          </a:p>
          <a:p>
            <a:r>
              <a:rPr lang="de-DE" dirty="0" smtClean="0"/>
              <a:t>Realisierung von Gattern mithilfe von  Schaltern und Widerständen: NAND, AND, Inverter, NOR, OR</a:t>
            </a:r>
            <a:endParaRPr lang="de-DE" dirty="0"/>
          </a:p>
          <a:p>
            <a:r>
              <a:rPr lang="de-DE" dirty="0" smtClean="0"/>
              <a:t>Beispiel Komparator: Bit-Weise Implementierung</a:t>
            </a:r>
            <a:endParaRPr lang="de-DE" dirty="0"/>
          </a:p>
          <a:p>
            <a:r>
              <a:rPr lang="de-DE" dirty="0" smtClean="0"/>
              <a:t>Beispiel: </a:t>
            </a:r>
            <a:r>
              <a:rPr lang="de-DE" dirty="0" err="1" smtClean="0"/>
              <a:t>Adierer</a:t>
            </a:r>
            <a:endParaRPr lang="de-DE" dirty="0"/>
          </a:p>
          <a:p>
            <a:r>
              <a:rPr lang="de-DE" dirty="0" smtClean="0"/>
              <a:t>Kombinatorische </a:t>
            </a:r>
            <a:r>
              <a:rPr lang="de-DE" dirty="0"/>
              <a:t>und Sequenzschaltungen</a:t>
            </a:r>
          </a:p>
          <a:p>
            <a:r>
              <a:rPr lang="de-DE" dirty="0" smtClean="0"/>
              <a:t>Beispiel: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 smtClean="0"/>
              <a:t>Komponenten: Zähler, </a:t>
            </a:r>
            <a:r>
              <a:rPr lang="de-DE" u="sng" dirty="0" smtClean="0"/>
              <a:t>Speicherzelle</a:t>
            </a:r>
            <a:endParaRPr lang="de-DE" u="sng" dirty="0"/>
          </a:p>
          <a:p>
            <a:r>
              <a:rPr lang="de-DE" dirty="0"/>
              <a:t>DRAM </a:t>
            </a:r>
            <a:r>
              <a:rPr lang="de-DE" dirty="0" smtClean="0"/>
              <a:t>-&gt; FF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049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dirty="0"/>
              <a:t>Wir leben in einer analogen Welt - </a:t>
            </a:r>
            <a:r>
              <a:rPr lang="de-DE" dirty="0" smtClean="0"/>
              <a:t>alle 'Messgrößen</a:t>
            </a:r>
            <a:r>
              <a:rPr lang="de-DE" dirty="0"/>
              <a:t>' unserer Umwelt (Licht, Töne, Temperatur, elektrische Spannungen, Druck etc..) sind </a:t>
            </a:r>
            <a:r>
              <a:rPr lang="de-DE" dirty="0" smtClean="0"/>
              <a:t>analog</a:t>
            </a:r>
          </a:p>
          <a:p>
            <a:r>
              <a:rPr lang="de-DE" dirty="0" smtClean="0"/>
              <a:t>Aber: Information war und ist oft „digital“ gespeichert und bearbeitet</a:t>
            </a:r>
          </a:p>
        </p:txBody>
      </p:sp>
      <p:sp>
        <p:nvSpPr>
          <p:cNvPr id="4" name="Vertikaler Bildlauf 3"/>
          <p:cNvSpPr/>
          <p:nvPr/>
        </p:nvSpPr>
        <p:spPr bwMode="auto">
          <a:xfrm flipH="1">
            <a:off x="2971800" y="3200400"/>
            <a:ext cx="914400" cy="1295400"/>
          </a:xfrm>
          <a:prstGeom prst="verticalScroll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reihandform 5"/>
          <p:cNvSpPr/>
          <p:nvPr/>
        </p:nvSpPr>
        <p:spPr bwMode="auto">
          <a:xfrm>
            <a:off x="2390480" y="1945323"/>
            <a:ext cx="1545996" cy="675329"/>
          </a:xfrm>
          <a:custGeom>
            <a:avLst/>
            <a:gdLst>
              <a:gd name="connsiteX0" fmla="*/ 0 w 1545996"/>
              <a:gd name="connsiteY0" fmla="*/ 401951 h 675329"/>
              <a:gd name="connsiteX1" fmla="*/ 641023 w 1545996"/>
              <a:gd name="connsiteY1" fmla="*/ 6025 h 675329"/>
              <a:gd name="connsiteX2" fmla="*/ 1545996 w 1545996"/>
              <a:gd name="connsiteY2" fmla="*/ 675329 h 67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5996" h="675329">
                <a:moveTo>
                  <a:pt x="0" y="401951"/>
                </a:moveTo>
                <a:cubicBezTo>
                  <a:pt x="191678" y="181206"/>
                  <a:pt x="383357" y="-39538"/>
                  <a:pt x="641023" y="6025"/>
                </a:cubicBezTo>
                <a:cubicBezTo>
                  <a:pt x="898689" y="51588"/>
                  <a:pt x="1222342" y="363458"/>
                  <a:pt x="1545996" y="6753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reihandform 6"/>
          <p:cNvSpPr/>
          <p:nvPr/>
        </p:nvSpPr>
        <p:spPr bwMode="auto">
          <a:xfrm>
            <a:off x="3587685" y="1931239"/>
            <a:ext cx="754144" cy="679986"/>
          </a:xfrm>
          <a:custGeom>
            <a:avLst/>
            <a:gdLst>
              <a:gd name="connsiteX0" fmla="*/ 0 w 754144"/>
              <a:gd name="connsiteY0" fmla="*/ 331194 h 679986"/>
              <a:gd name="connsiteX1" fmla="*/ 358218 w 754144"/>
              <a:gd name="connsiteY1" fmla="*/ 10683 h 679986"/>
              <a:gd name="connsiteX2" fmla="*/ 754144 w 754144"/>
              <a:gd name="connsiteY2" fmla="*/ 679986 h 67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144" h="679986">
                <a:moveTo>
                  <a:pt x="0" y="331194"/>
                </a:moveTo>
                <a:cubicBezTo>
                  <a:pt x="116263" y="141872"/>
                  <a:pt x="232527" y="-47449"/>
                  <a:pt x="358218" y="10683"/>
                </a:cubicBezTo>
                <a:cubicBezTo>
                  <a:pt x="483909" y="68815"/>
                  <a:pt x="619026" y="374400"/>
                  <a:pt x="754144" y="67998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990600" y="3200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r Verbinder 9"/>
          <p:cNvCxnSpPr>
            <a:stCxn id="8" idx="4"/>
          </p:cNvCxnSpPr>
          <p:nvPr/>
        </p:nvCxnSpPr>
        <p:spPr bwMode="auto">
          <a:xfrm>
            <a:off x="1219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/>
          <p:cNvCxnSpPr/>
          <p:nvPr/>
        </p:nvCxnSpPr>
        <p:spPr bwMode="auto">
          <a:xfrm>
            <a:off x="8382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Gleichschenkliges Dreieck 12"/>
          <p:cNvSpPr/>
          <p:nvPr/>
        </p:nvSpPr>
        <p:spPr bwMode="auto">
          <a:xfrm>
            <a:off x="914400" y="3962400"/>
            <a:ext cx="6096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4876800" y="2514600"/>
            <a:ext cx="6096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5943600" y="2514600"/>
            <a:ext cx="2286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ichtungspfeil 17"/>
          <p:cNvSpPr/>
          <p:nvPr/>
        </p:nvSpPr>
        <p:spPr bwMode="auto">
          <a:xfrm flipH="1">
            <a:off x="5410200" y="4495800"/>
            <a:ext cx="838200" cy="609600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477000" y="4495800"/>
            <a:ext cx="10735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10011011110</a:t>
            </a:r>
            <a:endParaRPr lang="en-US" dirty="0"/>
          </a:p>
        </p:txBody>
      </p:sp>
      <p:cxnSp>
        <p:nvCxnSpPr>
          <p:cNvPr id="21" name="Gerade Verbindung mit Pfeil 20"/>
          <p:cNvCxnSpPr>
            <a:endCxn id="18" idx="3"/>
          </p:cNvCxnSpPr>
          <p:nvPr/>
        </p:nvCxnSpPr>
        <p:spPr bwMode="auto">
          <a:xfrm>
            <a:off x="5181600" y="4800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Freihandform 22"/>
          <p:cNvSpPr/>
          <p:nvPr/>
        </p:nvSpPr>
        <p:spPr bwMode="auto">
          <a:xfrm>
            <a:off x="7032395" y="2071484"/>
            <a:ext cx="1545996" cy="675329"/>
          </a:xfrm>
          <a:custGeom>
            <a:avLst/>
            <a:gdLst>
              <a:gd name="connsiteX0" fmla="*/ 0 w 1545996"/>
              <a:gd name="connsiteY0" fmla="*/ 401951 h 675329"/>
              <a:gd name="connsiteX1" fmla="*/ 641023 w 1545996"/>
              <a:gd name="connsiteY1" fmla="*/ 6025 h 675329"/>
              <a:gd name="connsiteX2" fmla="*/ 1545996 w 1545996"/>
              <a:gd name="connsiteY2" fmla="*/ 675329 h 67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5996" h="675329">
                <a:moveTo>
                  <a:pt x="0" y="401951"/>
                </a:moveTo>
                <a:cubicBezTo>
                  <a:pt x="191678" y="181206"/>
                  <a:pt x="383357" y="-39538"/>
                  <a:pt x="641023" y="6025"/>
                </a:cubicBezTo>
                <a:cubicBezTo>
                  <a:pt x="898689" y="51588"/>
                  <a:pt x="1222342" y="363458"/>
                  <a:pt x="1545996" y="6753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Freihandform 23"/>
          <p:cNvSpPr/>
          <p:nvPr/>
        </p:nvSpPr>
        <p:spPr bwMode="auto">
          <a:xfrm>
            <a:off x="8229600" y="2057400"/>
            <a:ext cx="754144" cy="679986"/>
          </a:xfrm>
          <a:custGeom>
            <a:avLst/>
            <a:gdLst>
              <a:gd name="connsiteX0" fmla="*/ 0 w 754144"/>
              <a:gd name="connsiteY0" fmla="*/ 331194 h 679986"/>
              <a:gd name="connsiteX1" fmla="*/ 358218 w 754144"/>
              <a:gd name="connsiteY1" fmla="*/ 10683 h 679986"/>
              <a:gd name="connsiteX2" fmla="*/ 754144 w 754144"/>
              <a:gd name="connsiteY2" fmla="*/ 679986 h 67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144" h="679986">
                <a:moveTo>
                  <a:pt x="0" y="331194"/>
                </a:moveTo>
                <a:cubicBezTo>
                  <a:pt x="116263" y="141872"/>
                  <a:pt x="232527" y="-47449"/>
                  <a:pt x="358218" y="10683"/>
                </a:cubicBezTo>
                <a:cubicBezTo>
                  <a:pt x="483909" y="68815"/>
                  <a:pt x="619026" y="374400"/>
                  <a:pt x="754144" y="67998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Stern mit 4 Zacken 21"/>
          <p:cNvSpPr/>
          <p:nvPr/>
        </p:nvSpPr>
        <p:spPr bwMode="auto">
          <a:xfrm>
            <a:off x="1524000" y="1905000"/>
            <a:ext cx="609600" cy="609600"/>
          </a:xfrm>
          <a:prstGeom prst="star4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Stern mit 4 Zacken 25"/>
          <p:cNvSpPr/>
          <p:nvPr/>
        </p:nvSpPr>
        <p:spPr bwMode="auto">
          <a:xfrm>
            <a:off x="6324600" y="1905000"/>
            <a:ext cx="609600" cy="609600"/>
          </a:xfrm>
          <a:prstGeom prst="star4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7620000" y="44958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4800600" y="2438400"/>
            <a:ext cx="1600200" cy="2895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800600" y="5105400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Analog</a:t>
            </a:r>
            <a:endParaRPr lang="en-US" dirty="0"/>
          </a:p>
        </p:txBody>
      </p:sp>
      <p:sp>
        <p:nvSpPr>
          <p:cNvPr id="32" name="Textfeld 31"/>
          <p:cNvSpPr txBox="1"/>
          <p:nvPr/>
        </p:nvSpPr>
        <p:spPr>
          <a:xfrm>
            <a:off x="8026707" y="51054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Digital</a:t>
            </a:r>
            <a:endParaRPr lang="en-US" dirty="0"/>
          </a:p>
        </p:txBody>
      </p:sp>
      <p:cxnSp>
        <p:nvCxnSpPr>
          <p:cNvPr id="14336" name="Gerader Verbinder 14335"/>
          <p:cNvCxnSpPr>
            <a:stCxn id="25" idx="0"/>
          </p:cNvCxnSpPr>
          <p:nvPr/>
        </p:nvCxnSpPr>
        <p:spPr bwMode="auto">
          <a:xfrm flipV="1">
            <a:off x="8001000" y="3581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r Verbinder 14339"/>
          <p:cNvCxnSpPr/>
          <p:nvPr/>
        </p:nvCxnSpPr>
        <p:spPr bwMode="auto">
          <a:xfrm flipH="1">
            <a:off x="70866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 flipV="1">
            <a:off x="7467600" y="3124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 flipV="1">
            <a:off x="7772400" y="3124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r Verbinder 40"/>
          <p:cNvCxnSpPr/>
          <p:nvPr/>
        </p:nvCxnSpPr>
        <p:spPr bwMode="auto">
          <a:xfrm flipV="1">
            <a:off x="8229600" y="3124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r Verbinder 41"/>
          <p:cNvCxnSpPr/>
          <p:nvPr/>
        </p:nvCxnSpPr>
        <p:spPr bwMode="auto">
          <a:xfrm flipV="1">
            <a:off x="84582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Rechteck 43"/>
          <p:cNvSpPr/>
          <p:nvPr/>
        </p:nvSpPr>
        <p:spPr bwMode="auto">
          <a:xfrm>
            <a:off x="8077200" y="2819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Rechteck 44"/>
          <p:cNvSpPr/>
          <p:nvPr/>
        </p:nvSpPr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Gerader Verbinder 47"/>
          <p:cNvCxnSpPr>
            <a:endCxn id="14" idx="2"/>
          </p:cNvCxnSpPr>
          <p:nvPr/>
        </p:nvCxnSpPr>
        <p:spPr bwMode="auto">
          <a:xfrm flipV="1">
            <a:off x="5181600" y="3429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248400" y="48006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7" name="Rechteck 14346"/>
          <p:cNvSpPr/>
          <p:nvPr/>
        </p:nvSpPr>
        <p:spPr bwMode="auto">
          <a:xfrm>
            <a:off x="6477000" y="4114800"/>
            <a:ext cx="2133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r Verbinder 54"/>
          <p:cNvCxnSpPr/>
          <p:nvPr/>
        </p:nvCxnSpPr>
        <p:spPr bwMode="auto">
          <a:xfrm>
            <a:off x="11430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12954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3073649" y="34290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ABCDE</a:t>
            </a:r>
            <a:endParaRPr lang="en-US" dirty="0"/>
          </a:p>
        </p:txBody>
      </p:sp>
      <p:grpSp>
        <p:nvGrpSpPr>
          <p:cNvPr id="14349" name="Gruppieren 14348"/>
          <p:cNvGrpSpPr/>
          <p:nvPr/>
        </p:nvGrpSpPr>
        <p:grpSpPr>
          <a:xfrm>
            <a:off x="2057400" y="3581400"/>
            <a:ext cx="457200" cy="116116"/>
            <a:chOff x="1441515" y="5002961"/>
            <a:chExt cx="2817829" cy="715652"/>
          </a:xfrm>
        </p:grpSpPr>
        <p:sp>
          <p:nvSpPr>
            <p:cNvPr id="59" name="Freihandform 58"/>
            <p:cNvSpPr/>
            <p:nvPr/>
          </p:nvSpPr>
          <p:spPr bwMode="auto">
            <a:xfrm>
              <a:off x="2307995" y="5043284"/>
              <a:ext cx="1545996" cy="675329"/>
            </a:xfrm>
            <a:custGeom>
              <a:avLst/>
              <a:gdLst>
                <a:gd name="connsiteX0" fmla="*/ 0 w 1545996"/>
                <a:gd name="connsiteY0" fmla="*/ 401951 h 675329"/>
                <a:gd name="connsiteX1" fmla="*/ 641023 w 1545996"/>
                <a:gd name="connsiteY1" fmla="*/ 6025 h 675329"/>
                <a:gd name="connsiteX2" fmla="*/ 1545996 w 1545996"/>
                <a:gd name="connsiteY2" fmla="*/ 675329 h 67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5996" h="675329">
                  <a:moveTo>
                    <a:pt x="0" y="401951"/>
                  </a:moveTo>
                  <a:cubicBezTo>
                    <a:pt x="191678" y="181206"/>
                    <a:pt x="383357" y="-39538"/>
                    <a:pt x="641023" y="6025"/>
                  </a:cubicBezTo>
                  <a:cubicBezTo>
                    <a:pt x="898689" y="51588"/>
                    <a:pt x="1222342" y="363458"/>
                    <a:pt x="1545996" y="675329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Freihandform 59"/>
            <p:cNvSpPr/>
            <p:nvPr/>
          </p:nvSpPr>
          <p:spPr bwMode="auto">
            <a:xfrm>
              <a:off x="3505200" y="5029200"/>
              <a:ext cx="754144" cy="679986"/>
            </a:xfrm>
            <a:custGeom>
              <a:avLst/>
              <a:gdLst>
                <a:gd name="connsiteX0" fmla="*/ 0 w 754144"/>
                <a:gd name="connsiteY0" fmla="*/ 331194 h 679986"/>
                <a:gd name="connsiteX1" fmla="*/ 358218 w 754144"/>
                <a:gd name="connsiteY1" fmla="*/ 10683 h 679986"/>
                <a:gd name="connsiteX2" fmla="*/ 754144 w 754144"/>
                <a:gd name="connsiteY2" fmla="*/ 679986 h 67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144" h="679986">
                  <a:moveTo>
                    <a:pt x="0" y="331194"/>
                  </a:moveTo>
                  <a:cubicBezTo>
                    <a:pt x="116263" y="141872"/>
                    <a:pt x="232527" y="-47449"/>
                    <a:pt x="358218" y="10683"/>
                  </a:cubicBezTo>
                  <a:cubicBezTo>
                    <a:pt x="483909" y="68815"/>
                    <a:pt x="619026" y="374400"/>
                    <a:pt x="754144" y="679986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Stern mit 4 Zacken 60"/>
            <p:cNvSpPr/>
            <p:nvPr/>
          </p:nvSpPr>
          <p:spPr bwMode="auto">
            <a:xfrm>
              <a:off x="1441515" y="5002961"/>
              <a:ext cx="609600" cy="609600"/>
            </a:xfrm>
            <a:prstGeom prst="star4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350" name="Rechteck 14349"/>
          <p:cNvSpPr/>
          <p:nvPr/>
        </p:nvSpPr>
        <p:spPr bwMode="auto">
          <a:xfrm>
            <a:off x="1905000" y="3352800"/>
            <a:ext cx="8382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2" name="Gerade Verbindung mit Pfeil 14351"/>
          <p:cNvCxnSpPr/>
          <p:nvPr/>
        </p:nvCxnSpPr>
        <p:spPr bwMode="auto">
          <a:xfrm flipH="1">
            <a:off x="1524000" y="2590800"/>
            <a:ext cx="447955" cy="5241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775901" y="4038600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„Analog“</a:t>
            </a:r>
            <a:endParaRPr lang="en-US" dirty="0"/>
          </a:p>
        </p:txBody>
      </p:sp>
      <p:sp>
        <p:nvSpPr>
          <p:cNvPr id="67" name="Textfeld 66"/>
          <p:cNvSpPr txBox="1"/>
          <p:nvPr/>
        </p:nvSpPr>
        <p:spPr>
          <a:xfrm>
            <a:off x="2995101" y="4572000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„Digital“</a:t>
            </a:r>
            <a:endParaRPr lang="en-US" dirty="0"/>
          </a:p>
        </p:txBody>
      </p:sp>
      <p:sp>
        <p:nvSpPr>
          <p:cNvPr id="68" name="Textfeld 67"/>
          <p:cNvSpPr txBox="1"/>
          <p:nvPr/>
        </p:nvSpPr>
        <p:spPr>
          <a:xfrm>
            <a:off x="8398774" y="3352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965450"/>
          </a:xfrm>
        </p:spPr>
        <p:txBody>
          <a:bodyPr/>
          <a:lstStyle/>
          <a:p>
            <a:r>
              <a:rPr lang="de-DE" dirty="0" smtClean="0"/>
              <a:t>Vorteile von digitaler Datenverarbeitung</a:t>
            </a:r>
          </a:p>
          <a:p>
            <a:r>
              <a:rPr lang="de-DE" dirty="0" smtClean="0"/>
              <a:t>Schaltungen und Geräte sind kleiner und flexibler</a:t>
            </a:r>
          </a:p>
          <a:p>
            <a:r>
              <a:rPr lang="de-DE" dirty="0" smtClean="0"/>
              <a:t>Mathematische Operationen mit Bits sind einfacher zu realisieren als mit analogen Größen</a:t>
            </a:r>
          </a:p>
          <a:p>
            <a:r>
              <a:rPr lang="de-DE" dirty="0" smtClean="0"/>
              <a:t>Rauschen beeinträchtigt ein digitales Signal weniger – falls Rauschen unter einer schwelle liegt -&gt; keine Störung</a:t>
            </a:r>
          </a:p>
          <a:p>
            <a:r>
              <a:rPr lang="de-DE" dirty="0" smtClean="0"/>
              <a:t>Aber: digitales Signal ist an sich verlustbehaftet (Quantisierungs- und Abtastfehler)</a:t>
            </a:r>
          </a:p>
          <a:p>
            <a:r>
              <a:rPr lang="de-DE" dirty="0" smtClean="0"/>
              <a:t>Auch: digitale Signalbearbeitung ist nie in </a:t>
            </a:r>
            <a:r>
              <a:rPr lang="de-DE" dirty="0"/>
              <a:t>E</a:t>
            </a:r>
            <a:r>
              <a:rPr lang="de-DE" dirty="0" smtClean="0"/>
              <a:t>chtzeit</a:t>
            </a:r>
          </a:p>
          <a:p>
            <a:r>
              <a:rPr lang="de-DE" dirty="0" smtClean="0"/>
              <a:t>CMOS Transistoren (geeignet für DS) sind deutlich kleiner als bipolare Transistoren (geeignet für AS)</a:t>
            </a:r>
          </a:p>
          <a:p>
            <a:r>
              <a:rPr lang="de-DE" dirty="0" smtClean="0"/>
              <a:t>Aber: Alle digitalen Komponenten sind im Grunde analog</a:t>
            </a:r>
          </a:p>
          <a:p>
            <a:r>
              <a:rPr lang="de-DE" dirty="0" smtClean="0"/>
              <a:t>Schnittstellen zwischen uns und digitalen Geräten sind analog</a:t>
            </a:r>
          </a:p>
          <a:p>
            <a:r>
              <a:rPr lang="de-DE" dirty="0" smtClean="0"/>
              <a:t>-&gt; Ingenieure im Bereich AE sind auch gefragt</a:t>
            </a: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5342230"/>
            <a:ext cx="2209800" cy="1210970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5723230"/>
            <a:ext cx="1270917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9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560</Words>
  <Application>Microsoft Office PowerPoint</Application>
  <PresentationFormat>Bildschirmpräsentation (4:3)</PresentationFormat>
  <Paragraphs>108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Arial</vt:lpstr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1403</cp:revision>
  <dcterms:created xsi:type="dcterms:W3CDTF">2010-08-30T10:07:17Z</dcterms:created>
  <dcterms:modified xsi:type="dcterms:W3CDTF">2018-04-23T20:10:30Z</dcterms:modified>
</cp:coreProperties>
</file>